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48"/>
  </p:notesMasterIdLst>
  <p:sldIdLst>
    <p:sldId id="279" r:id="rId2"/>
    <p:sldId id="263" r:id="rId3"/>
    <p:sldId id="258" r:id="rId4"/>
    <p:sldId id="285" r:id="rId5"/>
    <p:sldId id="259" r:id="rId6"/>
    <p:sldId id="317" r:id="rId7"/>
    <p:sldId id="277" r:id="rId8"/>
    <p:sldId id="308" r:id="rId9"/>
    <p:sldId id="322" r:id="rId10"/>
    <p:sldId id="323" r:id="rId11"/>
    <p:sldId id="324" r:id="rId12"/>
    <p:sldId id="288" r:id="rId13"/>
    <p:sldId id="273" r:id="rId14"/>
    <p:sldId id="320" r:id="rId15"/>
    <p:sldId id="286" r:id="rId16"/>
    <p:sldId id="287" r:id="rId17"/>
    <p:sldId id="321" r:id="rId18"/>
    <p:sldId id="265" r:id="rId19"/>
    <p:sldId id="261" r:id="rId20"/>
    <p:sldId id="305" r:id="rId21"/>
    <p:sldId id="309" r:id="rId22"/>
    <p:sldId id="307" r:id="rId23"/>
    <p:sldId id="300" r:id="rId24"/>
    <p:sldId id="304" r:id="rId25"/>
    <p:sldId id="302" r:id="rId26"/>
    <p:sldId id="319" r:id="rId27"/>
    <p:sldId id="267" r:id="rId28"/>
    <p:sldId id="278" r:id="rId29"/>
    <p:sldId id="311" r:id="rId30"/>
    <p:sldId id="294" r:id="rId31"/>
    <p:sldId id="292" r:id="rId32"/>
    <p:sldId id="291" r:id="rId33"/>
    <p:sldId id="293" r:id="rId34"/>
    <p:sldId id="312" r:id="rId35"/>
    <p:sldId id="316" r:id="rId36"/>
    <p:sldId id="299" r:id="rId37"/>
    <p:sldId id="325" r:id="rId38"/>
    <p:sldId id="301" r:id="rId39"/>
    <p:sldId id="296" r:id="rId40"/>
    <p:sldId id="297" r:id="rId41"/>
    <p:sldId id="298" r:id="rId42"/>
    <p:sldId id="314" r:id="rId43"/>
    <p:sldId id="269" r:id="rId44"/>
    <p:sldId id="313" r:id="rId45"/>
    <p:sldId id="272" r:id="rId46"/>
    <p:sldId id="283" r:id="rId47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96" autoAdjust="0"/>
  </p:normalViewPr>
  <p:slideViewPr>
    <p:cSldViewPr>
      <p:cViewPr>
        <p:scale>
          <a:sx n="70" d="100"/>
          <a:sy n="70" d="100"/>
        </p:scale>
        <p:origin x="-283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lib-fs1.lib.ohio-state.edu\groups\departments\IT\OSC\Special%20Projects\OhioLINK%20Lending%20Project\Reports\2013_3rdQt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Top Five Borrowing</a:t>
            </a:r>
            <a:r>
              <a:rPr lang="en-US" baseline="0"/>
              <a:t> Institutions</a:t>
            </a:r>
            <a:endParaRPr lang="en-US"/>
          </a:p>
        </c:rich>
      </c:tx>
      <c:layout>
        <c:manualLayout>
          <c:xMode val="edge"/>
          <c:yMode val="edge"/>
          <c:x val="0.370050379608589"/>
          <c:y val="4.3715846994535498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NumberofRequestsbyBorrower!$B$105</c:f>
              <c:strCache>
                <c:ptCount val="1"/>
                <c:pt idx="0">
                  <c:v>Number of Transactions</c:v>
                </c:pt>
              </c:strCache>
            </c:strRef>
          </c:tx>
          <c:cat>
            <c:strRef>
              <c:f>NumberofRequestsbyBorrower!$A$106:$A$110</c:f>
              <c:strCache>
                <c:ptCount val="5"/>
                <c:pt idx="0">
                  <c:v>Ohio University</c:v>
                </c:pt>
                <c:pt idx="1">
                  <c:v>Cuyahoga County Public Library</c:v>
                </c:pt>
                <c:pt idx="2">
                  <c:v>Kent State University</c:v>
                </c:pt>
                <c:pt idx="3">
                  <c:v>Case Western University</c:v>
                </c:pt>
                <c:pt idx="4">
                  <c:v>University of Cincinnati</c:v>
                </c:pt>
              </c:strCache>
            </c:strRef>
          </c:cat>
          <c:val>
            <c:numRef>
              <c:f>NumberofRequestsbyBorrower!$B$106:$B$110</c:f>
              <c:numCache>
                <c:formatCode>General</c:formatCode>
                <c:ptCount val="5"/>
                <c:pt idx="0">
                  <c:v>2135</c:v>
                </c:pt>
                <c:pt idx="1">
                  <c:v>1811</c:v>
                </c:pt>
                <c:pt idx="2">
                  <c:v>1725</c:v>
                </c:pt>
                <c:pt idx="3">
                  <c:v>1624</c:v>
                </c:pt>
                <c:pt idx="4">
                  <c:v>1586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606208"/>
        <c:axId val="88607744"/>
      </c:lineChart>
      <c:catAx>
        <c:axId val="88606208"/>
        <c:scaling>
          <c:orientation val="minMax"/>
        </c:scaling>
        <c:delete val="0"/>
        <c:axPos val="b"/>
        <c:majorTickMark val="none"/>
        <c:minorTickMark val="none"/>
        <c:tickLblPos val="nextTo"/>
        <c:crossAx val="88607744"/>
        <c:crosses val="autoZero"/>
        <c:auto val="1"/>
        <c:lblAlgn val="ctr"/>
        <c:lblOffset val="100"/>
        <c:noMultiLvlLbl val="0"/>
      </c:catAx>
      <c:valAx>
        <c:axId val="8860774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000" b="1" i="0" u="none" strike="noStrike" baseline="0">
                    <a:effectLst/>
                  </a:rPr>
                  <a:t>Date Range: 9/24/2013 - 01/13/2014</a:t>
                </a:r>
                <a:r>
                  <a:rPr lang="en-US" sz="1000" b="1" i="0" u="none" strike="noStrike" baseline="0"/>
                  <a:t> 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860620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9FB33D7D-B0EF-4D75-AE0A-501D8AEFE9A3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316407A-3B14-4E96-8C34-AE42DB384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04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6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2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2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65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our libraries that mainly serves science and engineering</a:t>
            </a:r>
            <a:r>
              <a:rPr lang="en-US" baseline="0" dirty="0" smtClean="0"/>
              <a:t> students</a:t>
            </a:r>
            <a:r>
              <a:rPr lang="en-US" dirty="0" smtClean="0"/>
              <a:t> used</a:t>
            </a:r>
            <a:r>
              <a:rPr lang="en-US" baseline="0" dirty="0" smtClean="0"/>
              <a:t> a different method for course reserves: retrieving the materials by call number order only.  They default course reserve search from the library catalog didn’t meet their needs for various reasons.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 one staff member would end up manually update a spreadsheet with the key information. The staff member asked us if there was a way to better automate this process. My initial attempts using  Create Lists were still fairly labor intensive.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95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find the link</a:t>
            </a:r>
            <a:r>
              <a:rPr lang="en-US" baseline="0" dirty="0" smtClean="0"/>
              <a:t> </a:t>
            </a:r>
            <a:r>
              <a:rPr lang="en-US" dirty="0" smtClean="0"/>
              <a:t>between course, item</a:t>
            </a:r>
            <a:r>
              <a:rPr lang="en-US" baseline="0" dirty="0" smtClean="0"/>
              <a:t> and bib records, I ran two separate review files, one querying course records, and another for item records based on criteria provided by the 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87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output specific fields from</a:t>
            </a:r>
            <a:r>
              <a:rPr lang="en-US" baseline="0" dirty="0" smtClean="0"/>
              <a:t> each review file and linked them together based in item record number using the INDEX function in Excel.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64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from there created</a:t>
            </a:r>
            <a:r>
              <a:rPr lang="en-US" baseline="0" dirty="0" smtClean="0"/>
              <a:t> a pivot table that allowed staff and students to filter by course number. It was still a very clunky solution, and didn’t allow for dynamic updates, which was what the staff member really wanted. Ousmane will now explain how he found a better solution.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2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9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way</a:t>
            </a:r>
            <a:r>
              <a:rPr lang="en-US" baseline="0" dirty="0" smtClean="0"/>
              <a:t> to help people who are stuck in a certain routine to think differently about their processes, and see it in a new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8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detail about purpose of</a:t>
            </a:r>
            <a:r>
              <a:rPr lang="en-US" baseline="0" dirty="0" smtClean="0"/>
              <a:t> report and issues involved in gathering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5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94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9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70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21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21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07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part</a:t>
            </a:r>
            <a:r>
              <a:rPr lang="en-US" baseline="0" dirty="0" smtClean="0"/>
              <a:t> of the Sierra API beta testing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13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9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8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43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8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6407A-3B14-4E96-8C34-AE42DB3843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21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68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7360" y="1431925"/>
            <a:ext cx="8128000" cy="4400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84814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405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5293360"/>
            <a:ext cx="8818880" cy="1564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9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8B9A9872-2F28-48F4-9ED8-D2D31F0933C1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rtlCol="0"/>
          <a:lstStyle/>
          <a:p>
            <a:fld id="{3A467116-E632-4989-9030-7828E3E88C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184DEA-2A77-4E71-B23E-A82033C01D4E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841B1B-8278-40D6-8C55-67F3CA050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2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roit_map.tif"/>
          <p:cNvPicPr>
            <a:picLocks noChangeAspect="1"/>
          </p:cNvPicPr>
          <p:nvPr/>
        </p:nvPicPr>
        <p:blipFill rotWithShape="1">
          <a:blip r:embed="rId8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7940"/>
            <a:ext cx="9144001" cy="69059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6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3492"/>
            <a:ext cx="8229600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6204332"/>
            <a:ext cx="8263620" cy="0"/>
          </a:xfrm>
          <a:prstGeom prst="line">
            <a:avLst/>
          </a:prstGeom>
          <a:ln>
            <a:solidFill>
              <a:srgbClr val="005C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UG 2014 logo_LoRes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751" y="6338455"/>
            <a:ext cx="807982" cy="40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0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4" r:id="rId5"/>
    <p:sldLayoutId id="2147483895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05CAB"/>
          </a:solidFill>
          <a:latin typeface="+mj-lt"/>
          <a:ea typeface="+mj-ea"/>
          <a:cs typeface="+mj-cs"/>
        </a:defRPr>
      </a:lvl1pPr>
    </p:titleStyle>
    <p:bodyStyle>
      <a:lvl1pPr marL="342900" indent="-256032" algn="l" defTabSz="457200" rtl="0" eaLnBrk="1" latinLnBrk="0" hangingPunct="1">
        <a:spcBef>
          <a:spcPct val="20000"/>
        </a:spcBef>
        <a:buClr>
          <a:srgbClr val="005CAB"/>
        </a:buClr>
        <a:buSzPct val="110000"/>
        <a:buFont typeface="Arial"/>
        <a:buChar char="•"/>
        <a:defRPr lang="en-US" sz="3000" b="1" kern="1200" dirty="0" smtClean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742950" indent="-192024" algn="l" defTabSz="457200" rtl="0" eaLnBrk="1" latinLnBrk="0" hangingPunct="1">
        <a:spcBef>
          <a:spcPct val="20000"/>
        </a:spcBef>
        <a:buClr>
          <a:srgbClr val="0194D3"/>
        </a:buClr>
        <a:buSzPct val="75000"/>
        <a:buFont typeface="Arial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sdirect.iii.com/manual/ir_local_transactions_by_title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sdirect.iii.com/manual/ir_local_export_trans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gerry.8@osu@osu.edu" TargetMode="External"/><Relationship Id="rId2" Type="http://schemas.openxmlformats.org/officeDocument/2006/relationships/hyperlink" Target="mailto:snapp.3@osu.edu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kebe.4@osu.edu" TargetMode="External"/><Relationship Id="rId4" Type="http://schemas.openxmlformats.org/officeDocument/2006/relationships/hyperlink" Target="mailto:rahnema.3@osu.edu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4600" y="2057400"/>
            <a:ext cx="6172200" cy="18943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5CA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From Swimming Upstream to Streamlining:</a:t>
            </a:r>
            <a:br>
              <a:rPr lang="en-US" sz="4400" dirty="0"/>
            </a:br>
            <a:r>
              <a:rPr lang="en-US" sz="2400" dirty="0" smtClean="0"/>
              <a:t>Process Improvements with the Sierra Database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4600" y="3933389"/>
            <a:ext cx="61722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56032" algn="l" defTabSz="457200" rtl="0" eaLnBrk="1" latinLnBrk="0" hangingPunct="1">
              <a:spcBef>
                <a:spcPct val="20000"/>
              </a:spcBef>
              <a:buClr>
                <a:srgbClr val="005CAB"/>
              </a:buClr>
              <a:buSzPct val="110000"/>
              <a:buFont typeface="Arial"/>
              <a:buChar char="•"/>
              <a:defRPr lang="en-US" sz="3000" b="1" kern="1200" dirty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192024" algn="l" defTabSz="457200" rtl="0" eaLnBrk="1" latinLnBrk="0" hangingPunct="1">
              <a:spcBef>
                <a:spcPct val="20000"/>
              </a:spcBef>
              <a:buClr>
                <a:srgbClr val="0194D3"/>
              </a:buClr>
              <a:buSzPct val="75000"/>
              <a:buFont typeface="Arial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868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Michelle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Gerry	Sue Rahnema</a:t>
            </a:r>
          </a:p>
          <a:p>
            <a:pPr marL="86868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Beth Snapp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Ousmane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Kebe</a:t>
            </a:r>
          </a:p>
          <a:p>
            <a:pPr marL="86868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7" name="Picture 9" descr="C:\Users\snapp.6\Downloads\Stacked\RGBHEX\TheOhioStateUniversity-Gray-Stacked-RGBHE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800600"/>
            <a:ext cx="1143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6185" t="18462" r="9295" b="5128"/>
          <a:stretch/>
        </p:blipFill>
        <p:spPr bwMode="auto">
          <a:xfrm>
            <a:off x="685800" y="144780"/>
            <a:ext cx="7019925" cy="633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05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50096" t="20455" r="26446" b="14359"/>
          <a:stretch/>
        </p:blipFill>
        <p:spPr bwMode="auto">
          <a:xfrm>
            <a:off x="990600" y="457201"/>
            <a:ext cx="6781800" cy="601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921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4873752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eb </a:t>
            </a:r>
            <a:r>
              <a:rPr lang="en-US" dirty="0"/>
              <a:t>application</a:t>
            </a:r>
          </a:p>
          <a:p>
            <a:pPr lvl="1"/>
            <a:r>
              <a:rPr lang="en-US" dirty="0"/>
              <a:t>Ruby on </a:t>
            </a:r>
            <a:r>
              <a:rPr lang="en-US" dirty="0" smtClean="0"/>
              <a:t>Rails </a:t>
            </a:r>
          </a:p>
          <a:p>
            <a:pPr lvl="2"/>
            <a:r>
              <a:rPr lang="en-US" dirty="0" smtClean="0"/>
              <a:t>Can use any other technology stack</a:t>
            </a:r>
            <a:endParaRPr lang="en-US" dirty="0"/>
          </a:p>
          <a:p>
            <a:pPr lvl="1"/>
            <a:r>
              <a:rPr lang="en-US" dirty="0" smtClean="0"/>
              <a:t>Manipulate data </a:t>
            </a:r>
            <a:r>
              <a:rPr lang="en-US" dirty="0"/>
              <a:t>at application level</a:t>
            </a:r>
          </a:p>
          <a:p>
            <a:pPr lvl="1"/>
            <a:r>
              <a:rPr lang="en-US" dirty="0"/>
              <a:t>Enhance user experience</a:t>
            </a:r>
          </a:p>
          <a:p>
            <a:pPr lvl="1"/>
            <a:r>
              <a:rPr lang="en-US" dirty="0"/>
              <a:t>Reports with click of a button</a:t>
            </a:r>
          </a:p>
          <a:p>
            <a:pPr lvl="1"/>
            <a:r>
              <a:rPr lang="en-US" dirty="0"/>
              <a:t>Bridge functionality gap between Sierra admin app and user needs</a:t>
            </a:r>
          </a:p>
          <a:p>
            <a:pPr lvl="1"/>
            <a:r>
              <a:rPr lang="en-US" dirty="0" smtClean="0"/>
              <a:t>Beware of security (authentication layer)</a:t>
            </a:r>
            <a:endParaRPr lang="en-US" dirty="0"/>
          </a:p>
          <a:p>
            <a:pPr marL="550926" lvl="1" indent="0">
              <a:buNone/>
            </a:pPr>
            <a:endParaRPr lang="en-US" dirty="0" smtClean="0"/>
          </a:p>
          <a:p>
            <a:pPr marL="550926" lvl="1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63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r>
              <a:rPr lang="en-US" dirty="0" smtClean="0"/>
              <a:t>Our Solution:</a:t>
            </a:r>
            <a:br>
              <a:rPr lang="en-US" dirty="0" smtClean="0"/>
            </a:br>
            <a:r>
              <a:rPr lang="en-US" dirty="0" smtClean="0"/>
              <a:t>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0500" y="228600"/>
            <a:ext cx="6248400" cy="5683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4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pic>
        <p:nvPicPr>
          <p:cNvPr id="4" name="Content Placeholder 3" descr="Screen Shot 2014-04-25 at 10.13.19 A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1295399"/>
            <a:ext cx="8828829" cy="4800601"/>
          </a:xfrm>
        </p:spPr>
      </p:pic>
    </p:spTree>
    <p:extLst>
      <p:ext uri="{BB962C8B-B14F-4D97-AF65-F5344CB8AC3E}">
        <p14:creationId xmlns:p14="http://schemas.microsoft.com/office/powerpoint/2010/main" val="23744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43200" y="228600"/>
            <a:ext cx="5867400" cy="583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Compare </a:t>
            </a:r>
            <a:br>
              <a:rPr lang="en-US" dirty="0" smtClean="0"/>
            </a:br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3381375"/>
            <a:ext cx="19050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533775"/>
            <a:ext cx="19050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686175"/>
            <a:ext cx="19050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C:\Users\snapp.6\Dropbox\Libraries\IUG\not a virus\untitled folder\Screen Shot 2014-04-09 at 4.32.07 P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799" y="304800"/>
            <a:ext cx="6463187" cy="5715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snapp.6\Dropbox\Libraries\IUG\not a virus\untitled folder\Screen Shot 2014-04-09 at 4.32.07 PM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582" y="1912143"/>
            <a:ext cx="8304586" cy="32432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7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  <p:pic>
        <p:nvPicPr>
          <p:cNvPr id="4" name="Content Placeholder 3" descr="Screen Shot 2014-04-25 at 10.07.34 A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939717"/>
            <a:ext cx="8001000" cy="5003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5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New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90600"/>
            <a:ext cx="7467600" cy="4873752"/>
          </a:xfrm>
        </p:spPr>
        <p:txBody>
          <a:bodyPr/>
          <a:lstStyle/>
          <a:p>
            <a:r>
              <a:rPr lang="en-US" dirty="0" smtClean="0"/>
              <a:t>Saves time </a:t>
            </a:r>
          </a:p>
          <a:p>
            <a:pPr lvl="1"/>
            <a:r>
              <a:rPr lang="en-US" dirty="0" smtClean="0"/>
              <a:t>Reduced number of users</a:t>
            </a:r>
          </a:p>
          <a:p>
            <a:pPr lvl="1"/>
            <a:r>
              <a:rPr lang="en-US" dirty="0" smtClean="0"/>
              <a:t>Sorting permissions in compare mode</a:t>
            </a:r>
          </a:p>
          <a:p>
            <a:pPr lvl="1"/>
            <a:r>
              <a:rPr lang="en-US" dirty="0" smtClean="0"/>
              <a:t>Download permissions</a:t>
            </a:r>
          </a:p>
          <a:p>
            <a:r>
              <a:rPr lang="en-US" dirty="0" smtClean="0"/>
              <a:t>Lead time is reduced to set up a new employee</a:t>
            </a:r>
          </a:p>
          <a:p>
            <a:r>
              <a:rPr lang="en-US" dirty="0"/>
              <a:t>Real time data </a:t>
            </a:r>
            <a:endParaRPr lang="en-US" dirty="0" smtClean="0"/>
          </a:p>
          <a:p>
            <a:r>
              <a:rPr lang="en-US" dirty="0" smtClean="0"/>
              <a:t>Improved system security</a:t>
            </a:r>
          </a:p>
        </p:txBody>
      </p:sp>
    </p:spTree>
    <p:extLst>
      <p:ext uri="{BB962C8B-B14F-4D97-AF65-F5344CB8AC3E}">
        <p14:creationId xmlns:p14="http://schemas.microsoft.com/office/powerpoint/2010/main" val="299958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#2: Course Reserves Lookup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4873752"/>
          </a:xfrm>
        </p:spPr>
        <p:txBody>
          <a:bodyPr/>
          <a:lstStyle/>
          <a:p>
            <a:pPr lvl="1"/>
            <a:r>
              <a:rPr lang="en-US" dirty="0"/>
              <a:t>Reserve Shelf Lists</a:t>
            </a:r>
          </a:p>
          <a:p>
            <a:pPr lvl="2"/>
            <a:r>
              <a:rPr lang="en-US" dirty="0" smtClean="0"/>
              <a:t>Our first foray into Sierra DNA</a:t>
            </a:r>
          </a:p>
          <a:p>
            <a:pPr lvl="2"/>
            <a:r>
              <a:rPr lang="en-US" dirty="0" smtClean="0"/>
              <a:t>Locations </a:t>
            </a:r>
            <a:r>
              <a:rPr lang="en-US" dirty="0"/>
              <a:t>with Reserve Shelves in Call </a:t>
            </a:r>
            <a:r>
              <a:rPr lang="en-US" dirty="0" smtClean="0"/>
              <a:t># </a:t>
            </a:r>
            <a:r>
              <a:rPr lang="en-US" dirty="0"/>
              <a:t>order</a:t>
            </a:r>
          </a:p>
          <a:p>
            <a:pPr lvl="2"/>
            <a:r>
              <a:rPr lang="en-US" dirty="0"/>
              <a:t>Create Lists </a:t>
            </a:r>
            <a:r>
              <a:rPr lang="en-US" dirty="0" smtClean="0"/>
              <a:t>complications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15873"/>
            <a:ext cx="7467600" cy="5361127"/>
          </a:xfrm>
        </p:spPr>
        <p:txBody>
          <a:bodyPr/>
          <a:lstStyle/>
          <a:p>
            <a:r>
              <a:rPr lang="en-US" dirty="0" smtClean="0"/>
              <a:t>Case studies</a:t>
            </a:r>
          </a:p>
          <a:p>
            <a:pPr marL="1065276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Users &amp; Permissions</a:t>
            </a:r>
          </a:p>
          <a:p>
            <a:pPr marL="1065276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Course Reserve Lookup</a:t>
            </a:r>
          </a:p>
          <a:p>
            <a:pPr marL="1065276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Lending Report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For each case study:</a:t>
            </a:r>
          </a:p>
          <a:p>
            <a:pPr marL="1065276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 task</a:t>
            </a:r>
          </a:p>
          <a:p>
            <a:pPr marL="1065276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Old way with Millennium</a:t>
            </a:r>
          </a:p>
          <a:p>
            <a:pPr marL="1065276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New solution using Sierra database</a:t>
            </a:r>
          </a:p>
          <a:p>
            <a:r>
              <a:rPr lang="en-US" dirty="0" smtClean="0"/>
              <a:t>Q&amp;A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Create Lists to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06400" y="838200"/>
            <a:ext cx="5727700" cy="3810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3352800" y="2286000"/>
            <a:ext cx="5410200" cy="381000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4724400" y="838200"/>
            <a:ext cx="2895600" cy="9144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COURSE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133600" y="2286000"/>
            <a:ext cx="2743200" cy="914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8077200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 and merge the files on the </a:t>
            </a:r>
            <a:r>
              <a:rPr lang="en-US" smtClean="0"/>
              <a:t>Item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533400" y="990600"/>
            <a:ext cx="8153400" cy="464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2057400"/>
            <a:ext cx="838200" cy="3429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Table after much manipulation of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799" y="1066800"/>
            <a:ext cx="8486477" cy="503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2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48737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Web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SQL query</a:t>
            </a:r>
          </a:p>
          <a:p>
            <a:r>
              <a:rPr lang="en-US" dirty="0" err="1" smtClean="0"/>
              <a:t>Gadgetize</a:t>
            </a:r>
            <a:endParaRPr lang="en-US" dirty="0" smtClean="0"/>
          </a:p>
          <a:p>
            <a:r>
              <a:rPr lang="en-US" dirty="0" smtClean="0"/>
              <a:t>Embed in Sierra Dashboard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 cautious about security</a:t>
            </a:r>
            <a:endParaRPr lang="en-US" dirty="0"/>
          </a:p>
          <a:p>
            <a:r>
              <a:rPr lang="en-US" dirty="0" smtClean="0"/>
              <a:t>More on dashboard</a:t>
            </a:r>
            <a:r>
              <a:rPr lang="en-US" dirty="0"/>
              <a:t>: </a:t>
            </a:r>
            <a:br>
              <a:rPr lang="en-US" dirty="0"/>
            </a:br>
            <a:r>
              <a:rPr lang="en-US" sz="1700" b="0" dirty="0"/>
              <a:t>http://csdirect.iii.com/sierra/kb/article.php?cat_id=22&amp;typ_id=4&amp;art_id=6</a:t>
            </a:r>
            <a:endParaRPr lang="en-US" sz="1700" b="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510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Sierra Dashboard Gadget (</a:t>
            </a:r>
            <a:r>
              <a:rPr lang="en-US" dirty="0" err="1" smtClean="0"/>
              <a:t>sql</a:t>
            </a:r>
            <a:r>
              <a:rPr lang="en-US" dirty="0" smtClean="0"/>
              <a:t> query)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382000" cy="4800600"/>
          </a:xfrm>
        </p:spPr>
        <p:txBody>
          <a:bodyPr>
            <a:normAutofit/>
          </a:bodyPr>
          <a:lstStyle/>
          <a:p>
            <a:pPr marL="86868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on (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coursetitle.field_content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itemtitle.field_content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callnumber.field_content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6868" indent="0">
              <a:buNone/>
            </a:pP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UPPER(replace(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coursetitle.field_content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' (18L)', '')) as course,</a:t>
            </a:r>
          </a:p>
          <a:p>
            <a:pPr marL="86868" indent="0">
              <a:buNone/>
            </a:pP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itemtitle.field_content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title,</a:t>
            </a:r>
          </a:p>
          <a:p>
            <a:pPr marL="86868" indent="0">
              <a:buNone/>
            </a:pP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replace(replace(replace(COALESCE(max(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itemcallnumber.field_content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callnumber.field_content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), '|a', ''), '|b', ' '), '|c', ' ') 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callnumber</a:t>
            </a:r>
            <a:endParaRPr lang="en-US" sz="11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sierra_view.course_record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endParaRPr lang="en-US" sz="11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sierra_view.course_record_item_record_link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ci ON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ci.course_record_id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c.record_id</a:t>
            </a:r>
            <a:endParaRPr lang="en-US" sz="11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sierra_view.item_view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ci.item_record_id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i.id</a:t>
            </a: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sierra_view.bib_record_item_record_link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bi ON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bi.item_record_id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ci.item_record_id</a:t>
            </a:r>
            <a:endParaRPr lang="en-US" sz="11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sierra_view.varfield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itemtitle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itemtitle.record_id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bi.bib_record_id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itemtitle.varfield_type_code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= 't'</a:t>
            </a: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OUTER JOIN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sierra_view.varfield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itemcallnumber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itemcallnumber.record_id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i.id and 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itemcallnumber.varfield_type_code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= 'c' and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itemcallnumber.marc_tag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'090' </a:t>
            </a:r>
            <a:endParaRPr lang="en-US" sz="1100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sierra_view.varfield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callnumber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callnumber.record_id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bi.bib_record_id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callnumber.varfield_type_code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= 'c'</a:t>
            </a: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sierra_view.varfield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coursetitle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coursetitle.record_id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c.record_id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coursetitle.varfield_type_code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= 'r' --and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coursetitle.occ_num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1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c.location_code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= '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</a:t>
            </a:r>
            <a:r>
              <a:rPr lang="en-US" sz="11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11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GROUP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coursetitle.field_content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itemtitle.field_content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callnumber.field_content</a:t>
            </a:r>
            <a:endParaRPr lang="en-US" sz="11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6868" indent="0">
              <a:buNone/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ORDER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coursetitle.field_content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itemtitle.field_content</a:t>
            </a:r>
            <a:r>
              <a:rPr lang="en-US" sz="11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callnumber.field_content</a:t>
            </a:r>
            <a:endParaRPr lang="en-US" sz="11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7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Sierra Dashboard Gadget</a:t>
            </a:r>
            <a:endParaRPr lang="en-US" dirty="0"/>
          </a:p>
        </p:txBody>
      </p:sp>
      <p:pic>
        <p:nvPicPr>
          <p:cNvPr id="4" name="Content Placeholder 3" descr="Screen Shot 2014-04-15 at 5.05.38 PM.pn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685800"/>
            <a:ext cx="8289550" cy="5410200"/>
          </a:xfrm>
        </p:spPr>
      </p:pic>
    </p:spTree>
    <p:extLst>
      <p:ext uri="{BB962C8B-B14F-4D97-AF65-F5344CB8AC3E}">
        <p14:creationId xmlns:p14="http://schemas.microsoft.com/office/powerpoint/2010/main" val="42514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Sierra Dashboard Gadget</a:t>
            </a:r>
            <a:endParaRPr lang="en-US" dirty="0"/>
          </a:p>
        </p:txBody>
      </p:sp>
      <p:pic>
        <p:nvPicPr>
          <p:cNvPr id="4" name="Content Placeholder 3" descr="Screen Shot 2014-04-15 at 5.07.49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1" y="1508760"/>
            <a:ext cx="8915399" cy="2622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3" descr="Screen Shot 2014-04-15 at 5.07.49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104437"/>
            <a:ext cx="5486400" cy="2015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Content Placeholder 3" descr="Screen Shot 2014-04-15 at 5.07.49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31286"/>
            <a:ext cx="7335012" cy="14215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8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the New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066800"/>
            <a:ext cx="7467600" cy="4873752"/>
          </a:xfrm>
        </p:spPr>
        <p:txBody>
          <a:bodyPr/>
          <a:lstStyle/>
          <a:p>
            <a:r>
              <a:rPr lang="en-US" dirty="0"/>
              <a:t>No more paper reports</a:t>
            </a:r>
          </a:p>
          <a:p>
            <a:r>
              <a:rPr lang="en-US" dirty="0" smtClean="0"/>
              <a:t>Live data is more accurate</a:t>
            </a:r>
          </a:p>
          <a:p>
            <a:r>
              <a:rPr lang="en-US" dirty="0" smtClean="0"/>
              <a:t>Improved user experience</a:t>
            </a:r>
          </a:p>
          <a:p>
            <a:r>
              <a:rPr lang="en-US" dirty="0" smtClean="0"/>
              <a:t>Save staff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#3: Non-local Lending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7467600" cy="4873752"/>
          </a:xfrm>
        </p:spPr>
        <p:txBody>
          <a:bodyPr/>
          <a:lstStyle/>
          <a:p>
            <a:r>
              <a:rPr lang="en-US" dirty="0" smtClean="0"/>
              <a:t>OhioLINK/</a:t>
            </a:r>
            <a:r>
              <a:rPr lang="en-US" dirty="0" err="1" smtClean="0"/>
              <a:t>SearchOhio</a:t>
            </a:r>
            <a:r>
              <a:rPr lang="en-US" dirty="0" smtClean="0"/>
              <a:t> </a:t>
            </a:r>
            <a:r>
              <a:rPr lang="en-US" dirty="0"/>
              <a:t>Lending </a:t>
            </a:r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Request from Collection Strategist: What EXACTLY are we loaning to other INN-Reach member libraries? </a:t>
            </a:r>
            <a:endParaRPr lang="en-US" dirty="0"/>
          </a:p>
          <a:p>
            <a:pPr lvl="2"/>
            <a:r>
              <a:rPr lang="en-US" dirty="0" smtClean="0"/>
              <a:t>Call number?</a:t>
            </a:r>
          </a:p>
          <a:p>
            <a:pPr lvl="2"/>
            <a:r>
              <a:rPr lang="en-US" dirty="0" smtClean="0"/>
              <a:t>Format? </a:t>
            </a:r>
          </a:p>
          <a:p>
            <a:pPr lvl="2"/>
            <a:r>
              <a:rPr lang="en-US" dirty="0" smtClean="0"/>
              <a:t>Language?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200" y="4604656"/>
            <a:ext cx="3733800" cy="2177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26360"/>
            <a:ext cx="3657600" cy="1869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84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Old Way in Millennium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4873752"/>
          </a:xfrm>
        </p:spPr>
        <p:txBody>
          <a:bodyPr/>
          <a:lstStyle/>
          <a:p>
            <a:r>
              <a:rPr lang="en-US" dirty="0" smtClean="0"/>
              <a:t>Um, there was no old way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8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Sierra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5407152"/>
          </a:xfrm>
        </p:spPr>
        <p:txBody>
          <a:bodyPr/>
          <a:lstStyle/>
          <a:p>
            <a:r>
              <a:rPr lang="en-US" dirty="0" smtClean="0"/>
              <a:t>Database Access</a:t>
            </a:r>
          </a:p>
          <a:p>
            <a:pPr lvl="1"/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300 views</a:t>
            </a:r>
          </a:p>
          <a:p>
            <a:pPr marL="86868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86868" indent="0">
              <a:buNone/>
            </a:pPr>
            <a:r>
              <a:rPr lang="en-US" sz="1600" dirty="0" smtClean="0"/>
              <a:t>							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://techdocs.iii.com/sierradna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66800"/>
            <a:ext cx="4759922" cy="404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Management Reports – requests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http://csdirect.iii.com/manual/irum_ir_title_web_rep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csdirect.iii.com/manual/irum_ir_title_web_rep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3"/>
          <a:stretch/>
        </p:blipFill>
        <p:spPr bwMode="auto">
          <a:xfrm>
            <a:off x="338455" y="975361"/>
            <a:ext cx="799020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1600" y="5754469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csdirect.iii.com/manual/ir_local_transactions_by_title.html</a:t>
            </a:r>
            <a:endParaRPr lang="en-US" sz="1400" dirty="0" smtClean="0"/>
          </a:p>
          <a:p>
            <a:pPr algn="ctr"/>
            <a:r>
              <a:rPr lang="en-US" sz="1400" dirty="0" smtClean="0"/>
              <a:t>(</a:t>
            </a:r>
            <a:r>
              <a:rPr lang="en-US" sz="1400" dirty="0"/>
              <a:t>Page # 105051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722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Character-based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33" y="990600"/>
            <a:ext cx="820416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8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FTP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63219"/>
            <a:ext cx="8321040" cy="500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 with Field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919" y="795352"/>
            <a:ext cx="8613481" cy="484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22780" y="55626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csdirect.iii.com/manual/ir_local_export_trans.html</a:t>
            </a:r>
            <a:r>
              <a:rPr lang="en-US" dirty="0" smtClean="0"/>
              <a:t> (Page </a:t>
            </a:r>
            <a:r>
              <a:rPr lang="en-US" dirty="0"/>
              <a:t># </a:t>
            </a:r>
            <a:r>
              <a:rPr lang="en-US" dirty="0" smtClean="0"/>
              <a:t>106028)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into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" y="838200"/>
            <a:ext cx="91440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71600" y="2895600"/>
            <a:ext cx="7543800" cy="38472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Call Number?	Format?</a:t>
            </a:r>
          </a:p>
          <a:p>
            <a:pPr algn="ctr"/>
            <a:r>
              <a:rPr lang="en-US" sz="1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</a:t>
            </a:r>
          </a:p>
          <a:p>
            <a:pPr algn="ctr"/>
            <a:r>
              <a:rPr lang="en-US" sz="54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Where is the…</a:t>
            </a:r>
          </a:p>
          <a:p>
            <a:pPr algn="ctr"/>
            <a:r>
              <a:rPr lang="en-US" sz="1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</a:t>
            </a:r>
          </a:p>
          <a:p>
            <a:pPr algn="ctr"/>
            <a:r>
              <a:rPr lang="en-US" sz="5400" b="1" dirty="0" smtClean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Title?			Publisher?</a:t>
            </a:r>
            <a:endParaRPr lang="en-US" sz="5400" b="1" cap="none" spc="0" dirty="0" smtClean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549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39090" y="1463749"/>
            <a:ext cx="7094220" cy="3505200"/>
            <a:chOff x="297180" y="1447800"/>
            <a:chExt cx="7094220" cy="3505200"/>
          </a:xfrm>
        </p:grpSpPr>
        <p:sp>
          <p:nvSpPr>
            <p:cNvPr id="36" name="Rectangle 35"/>
            <p:cNvSpPr/>
            <p:nvPr/>
          </p:nvSpPr>
          <p:spPr>
            <a:xfrm>
              <a:off x="3507592" y="1676400"/>
              <a:ext cx="3883808" cy="32766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2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180" y="1447800"/>
              <a:ext cx="6880860" cy="3505200"/>
              <a:chOff x="297180" y="1447800"/>
              <a:chExt cx="6880860" cy="35052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97180" y="1447800"/>
                <a:ext cx="2514600" cy="3505200"/>
              </a:xfrm>
              <a:prstGeom prst="rect">
                <a:avLst/>
              </a:prstGeom>
              <a:solidFill>
                <a:schemeClr val="accent1">
                  <a:alpha val="1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Internal Storage 3"/>
              <p:cNvSpPr/>
              <p:nvPr/>
            </p:nvSpPr>
            <p:spPr>
              <a:xfrm>
                <a:off x="685800" y="1676400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Internal Storage 20"/>
              <p:cNvSpPr/>
              <p:nvPr/>
            </p:nvSpPr>
            <p:spPr>
              <a:xfrm>
                <a:off x="782320" y="1820333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Internal Storage 21"/>
              <p:cNvSpPr/>
              <p:nvPr/>
            </p:nvSpPr>
            <p:spPr>
              <a:xfrm>
                <a:off x="878840" y="1964267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>
                <a:off x="914400" y="3352800"/>
                <a:ext cx="1371600" cy="1295400"/>
              </a:xfrm>
              <a:prstGeom prst="flowChartMagneticDisk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Sierra Database</a:t>
                </a:r>
                <a:endParaRPr lang="en-US" dirty="0"/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>
                <a:off x="4800600" y="3429000"/>
                <a:ext cx="1371600" cy="1295400"/>
              </a:xfrm>
              <a:prstGeom prst="flowChartMagneticDisk">
                <a:avLst/>
              </a:prstGeom>
              <a:ln w="1905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Database</a:t>
                </a:r>
                <a:endParaRPr lang="en-US" dirty="0"/>
              </a:p>
            </p:txBody>
          </p:sp>
          <p:sp>
            <p:nvSpPr>
              <p:cNvPr id="31" name="Flowchart: Internal Storage 30"/>
              <p:cNvSpPr/>
              <p:nvPr/>
            </p:nvSpPr>
            <p:spPr>
              <a:xfrm>
                <a:off x="6019800" y="2057400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Table</a:t>
                </a:r>
                <a:endParaRPr lang="en-US" dirty="0"/>
              </a:p>
            </p:txBody>
          </p:sp>
          <p:sp>
            <p:nvSpPr>
              <p:cNvPr id="23" name="Flowchart: Internal Storage 22"/>
              <p:cNvSpPr/>
              <p:nvPr/>
            </p:nvSpPr>
            <p:spPr>
              <a:xfrm>
                <a:off x="975360" y="2108200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Views</a:t>
                </a:r>
                <a:endParaRPr lang="en-US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953000" y="1752600"/>
            <a:ext cx="1143000" cy="914400"/>
            <a:chOff x="4953000" y="1752600"/>
            <a:chExt cx="1143000" cy="914400"/>
          </a:xfrm>
        </p:grpSpPr>
        <p:sp>
          <p:nvSpPr>
            <p:cNvPr id="46" name="TextBox 45"/>
            <p:cNvSpPr txBox="1"/>
            <p:nvPr/>
          </p:nvSpPr>
          <p:spPr>
            <a:xfrm>
              <a:off x="4953000" y="1752600"/>
              <a:ext cx="114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SQL Query</a:t>
              </a:r>
              <a:endParaRPr lang="en-US" sz="1200" dirty="0"/>
            </a:p>
          </p:txBody>
        </p:sp>
        <p:sp>
          <p:nvSpPr>
            <p:cNvPr id="34" name="Left-Right Arrow 33"/>
            <p:cNvSpPr/>
            <p:nvPr/>
          </p:nvSpPr>
          <p:spPr>
            <a:xfrm>
              <a:off x="5105400" y="2362200"/>
              <a:ext cx="838200" cy="304800"/>
            </a:xfrm>
            <a:prstGeom prst="leftRightArrow">
              <a:avLst/>
            </a:prstGeom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Join</a:t>
              </a:r>
              <a:endParaRPr lang="en-US" sz="1200" dirty="0"/>
            </a:p>
          </p:txBody>
        </p:sp>
      </p:grpSp>
      <p:sp>
        <p:nvSpPr>
          <p:cNvPr id="29" name="Flowchart: Internal Storage 28"/>
          <p:cNvSpPr/>
          <p:nvPr/>
        </p:nvSpPr>
        <p:spPr>
          <a:xfrm>
            <a:off x="3778102" y="1981200"/>
            <a:ext cx="1158240" cy="863600"/>
          </a:xfrm>
          <a:prstGeom prst="flowChartInternalStorag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Internal Storage 29"/>
          <p:cNvSpPr/>
          <p:nvPr/>
        </p:nvSpPr>
        <p:spPr>
          <a:xfrm>
            <a:off x="3854302" y="2133600"/>
            <a:ext cx="1158240" cy="863600"/>
          </a:xfrm>
          <a:prstGeom prst="flowChartInternalStorag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Subset</a:t>
            </a:r>
            <a:endParaRPr lang="en-US" dirty="0"/>
          </a:p>
        </p:txBody>
      </p:sp>
      <p:sp>
        <p:nvSpPr>
          <p:cNvPr id="33" name="Right Arrow 32"/>
          <p:cNvSpPr/>
          <p:nvPr/>
        </p:nvSpPr>
        <p:spPr>
          <a:xfrm>
            <a:off x="2177902" y="2209800"/>
            <a:ext cx="1371600" cy="381000"/>
          </a:xfrm>
          <a:prstGeom prst="right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Download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406502" y="3810000"/>
            <a:ext cx="2209800" cy="657999"/>
            <a:chOff x="2438400" y="3810000"/>
            <a:chExt cx="2209800" cy="657999"/>
          </a:xfrm>
        </p:grpSpPr>
        <p:sp>
          <p:nvSpPr>
            <p:cNvPr id="39" name="TextBox 38"/>
            <p:cNvSpPr txBox="1"/>
            <p:nvPr/>
          </p:nvSpPr>
          <p:spPr>
            <a:xfrm>
              <a:off x="2895600" y="4191000"/>
              <a:ext cx="16764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(via </a:t>
              </a:r>
              <a:r>
                <a:rPr lang="en-US" sz="1200" dirty="0" err="1" smtClean="0"/>
                <a:t>PostgreSQL</a:t>
              </a:r>
              <a:r>
                <a:rPr lang="en-US" sz="1200" dirty="0" smtClean="0"/>
                <a:t> FDW)</a:t>
              </a:r>
              <a:endParaRPr lang="en-US" sz="1200" dirty="0"/>
            </a:p>
          </p:txBody>
        </p:sp>
        <p:sp>
          <p:nvSpPr>
            <p:cNvPr id="32" name="Left Arrow 31"/>
            <p:cNvSpPr/>
            <p:nvPr/>
          </p:nvSpPr>
          <p:spPr>
            <a:xfrm>
              <a:off x="2438400" y="3810000"/>
              <a:ext cx="2209800" cy="457200"/>
            </a:xfrm>
            <a:prstGeom prst="leftArrow">
              <a:avLst/>
            </a:prstGeom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Remote Link</a:t>
              </a:r>
              <a:endParaRPr lang="en-US" sz="1400" dirty="0"/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457200" y="216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5CA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Solution: </a:t>
            </a:r>
            <a:r>
              <a:rPr lang="en-US" dirty="0" err="1" smtClean="0"/>
              <a:t>PostgreSQL</a:t>
            </a:r>
            <a:r>
              <a:rPr lang="en-US" dirty="0" smtClean="0"/>
              <a:t> Remote Link*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" y="56388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Be cautious about performance: download only what you 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7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090" y="1463749"/>
            <a:ext cx="7094220" cy="3505200"/>
            <a:chOff x="297180" y="1447800"/>
            <a:chExt cx="7094220" cy="3505200"/>
          </a:xfrm>
        </p:grpSpPr>
        <p:sp>
          <p:nvSpPr>
            <p:cNvPr id="8" name="Rectangle 7"/>
            <p:cNvSpPr/>
            <p:nvPr/>
          </p:nvSpPr>
          <p:spPr>
            <a:xfrm>
              <a:off x="3507592" y="1676400"/>
              <a:ext cx="3883808" cy="32766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2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97180" y="1447800"/>
              <a:ext cx="6880860" cy="3505200"/>
              <a:chOff x="297180" y="1447800"/>
              <a:chExt cx="6880860" cy="35052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180" y="1447800"/>
                <a:ext cx="2514600" cy="3505200"/>
              </a:xfrm>
              <a:prstGeom prst="rect">
                <a:avLst/>
              </a:prstGeom>
              <a:solidFill>
                <a:schemeClr val="accent1">
                  <a:alpha val="1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Internal Storage 10"/>
              <p:cNvSpPr/>
              <p:nvPr/>
            </p:nvSpPr>
            <p:spPr>
              <a:xfrm>
                <a:off x="685800" y="1676400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Internal Storage 11"/>
              <p:cNvSpPr/>
              <p:nvPr/>
            </p:nvSpPr>
            <p:spPr>
              <a:xfrm>
                <a:off x="782320" y="1820333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Internal Storage 12"/>
              <p:cNvSpPr/>
              <p:nvPr/>
            </p:nvSpPr>
            <p:spPr>
              <a:xfrm>
                <a:off x="878840" y="1964267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>
                <a:off x="914400" y="3352800"/>
                <a:ext cx="1371600" cy="1295400"/>
              </a:xfrm>
              <a:prstGeom prst="flowChartMagneticDisk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Sierra Database</a:t>
                </a:r>
                <a:endParaRPr lang="en-US" dirty="0"/>
              </a:p>
            </p:txBody>
          </p:sp>
          <p:sp>
            <p:nvSpPr>
              <p:cNvPr id="15" name="Flowchart: Magnetic Disk 14"/>
              <p:cNvSpPr/>
              <p:nvPr/>
            </p:nvSpPr>
            <p:spPr>
              <a:xfrm>
                <a:off x="4800600" y="3429000"/>
                <a:ext cx="1371600" cy="1295400"/>
              </a:xfrm>
              <a:prstGeom prst="flowChartMagneticDisk">
                <a:avLst/>
              </a:prstGeom>
              <a:ln w="1905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Database</a:t>
                </a:r>
                <a:endParaRPr lang="en-US" dirty="0"/>
              </a:p>
            </p:txBody>
          </p:sp>
          <p:sp>
            <p:nvSpPr>
              <p:cNvPr id="16" name="Flowchart: Internal Storage 15"/>
              <p:cNvSpPr/>
              <p:nvPr/>
            </p:nvSpPr>
            <p:spPr>
              <a:xfrm>
                <a:off x="6019800" y="2057400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Table</a:t>
                </a:r>
                <a:endParaRPr lang="en-US" dirty="0"/>
              </a:p>
            </p:txBody>
          </p:sp>
          <p:sp>
            <p:nvSpPr>
              <p:cNvPr id="17" name="Flowchart: Internal Storage 16"/>
              <p:cNvSpPr/>
              <p:nvPr/>
            </p:nvSpPr>
            <p:spPr>
              <a:xfrm>
                <a:off x="975360" y="2108200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Views</a:t>
                </a:r>
                <a:endParaRPr lang="en-US" dirty="0"/>
              </a:p>
            </p:txBody>
          </p:sp>
        </p:grpSp>
      </p:grp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86200" y="1600200"/>
            <a:ext cx="3931920" cy="2750820"/>
          </a:xfrm>
          <a:prstGeom prst="rect">
            <a:avLst/>
          </a:prstGeom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" y="1143000"/>
            <a:ext cx="2430403" cy="532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667000" y="2362200"/>
            <a:ext cx="1447800" cy="10334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1740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5CA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Solution: </a:t>
            </a:r>
            <a:r>
              <a:rPr lang="en-US" dirty="0" err="1" smtClean="0"/>
              <a:t>PostgreSQL</a:t>
            </a:r>
            <a:r>
              <a:rPr lang="en-US" dirty="0" smtClean="0"/>
              <a:t> Remote </a:t>
            </a:r>
            <a:r>
              <a:rPr lang="en-US" dirty="0" smtClean="0"/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39090" y="1463749"/>
            <a:ext cx="7094220" cy="3505200"/>
            <a:chOff x="297180" y="1447800"/>
            <a:chExt cx="7094220" cy="3505200"/>
          </a:xfrm>
        </p:grpSpPr>
        <p:sp>
          <p:nvSpPr>
            <p:cNvPr id="36" name="Rectangle 35"/>
            <p:cNvSpPr/>
            <p:nvPr/>
          </p:nvSpPr>
          <p:spPr>
            <a:xfrm>
              <a:off x="3507592" y="1676400"/>
              <a:ext cx="3883808" cy="32766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2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7180" y="1447800"/>
              <a:ext cx="6880860" cy="3505200"/>
              <a:chOff x="297180" y="1447800"/>
              <a:chExt cx="6880860" cy="35052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97180" y="1447800"/>
                <a:ext cx="2514600" cy="3505200"/>
              </a:xfrm>
              <a:prstGeom prst="rect">
                <a:avLst/>
              </a:prstGeom>
              <a:solidFill>
                <a:schemeClr val="accent1">
                  <a:alpha val="1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Internal Storage 3"/>
              <p:cNvSpPr/>
              <p:nvPr/>
            </p:nvSpPr>
            <p:spPr>
              <a:xfrm>
                <a:off x="685800" y="1676400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Internal Storage 20"/>
              <p:cNvSpPr/>
              <p:nvPr/>
            </p:nvSpPr>
            <p:spPr>
              <a:xfrm>
                <a:off x="782320" y="1820333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Internal Storage 21"/>
              <p:cNvSpPr/>
              <p:nvPr/>
            </p:nvSpPr>
            <p:spPr>
              <a:xfrm>
                <a:off x="878840" y="1964267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lowchart: Magnetic Disk 24"/>
              <p:cNvSpPr/>
              <p:nvPr/>
            </p:nvSpPr>
            <p:spPr>
              <a:xfrm>
                <a:off x="914400" y="3352800"/>
                <a:ext cx="1371600" cy="1295400"/>
              </a:xfrm>
              <a:prstGeom prst="flowChartMagneticDisk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Sierra Database</a:t>
                </a:r>
                <a:endParaRPr lang="en-US" dirty="0"/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>
                <a:off x="4800600" y="3429000"/>
                <a:ext cx="1371600" cy="1295400"/>
              </a:xfrm>
              <a:prstGeom prst="flowChartMagneticDisk">
                <a:avLst/>
              </a:prstGeom>
              <a:ln w="1905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Database</a:t>
                </a:r>
                <a:endParaRPr lang="en-US" dirty="0"/>
              </a:p>
            </p:txBody>
          </p:sp>
          <p:sp>
            <p:nvSpPr>
              <p:cNvPr id="31" name="Flowchart: Internal Storage 30"/>
              <p:cNvSpPr/>
              <p:nvPr/>
            </p:nvSpPr>
            <p:spPr>
              <a:xfrm>
                <a:off x="6019800" y="2057400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Table</a:t>
                </a:r>
                <a:endParaRPr lang="en-US" dirty="0"/>
              </a:p>
            </p:txBody>
          </p:sp>
          <p:sp>
            <p:nvSpPr>
              <p:cNvPr id="23" name="Flowchart: Internal Storage 22"/>
              <p:cNvSpPr/>
              <p:nvPr/>
            </p:nvSpPr>
            <p:spPr>
              <a:xfrm>
                <a:off x="975360" y="2108200"/>
                <a:ext cx="1158240" cy="863600"/>
              </a:xfrm>
              <a:prstGeom prst="flowChartInternalStorag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Views</a:t>
                </a:r>
                <a:endParaRPr lang="en-US" dirty="0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400800" y="1219200"/>
            <a:ext cx="2438400" cy="2057400"/>
            <a:chOff x="6400800" y="1219200"/>
            <a:chExt cx="2438400" cy="2057400"/>
          </a:xfrm>
        </p:grpSpPr>
        <p:sp>
          <p:nvSpPr>
            <p:cNvPr id="35" name="Flowchart: Internal Storage 34"/>
            <p:cNvSpPr/>
            <p:nvPr/>
          </p:nvSpPr>
          <p:spPr>
            <a:xfrm>
              <a:off x="7696200" y="1676400"/>
              <a:ext cx="1143000" cy="1600200"/>
            </a:xfrm>
            <a:prstGeom prst="flowChartInternalStorage">
              <a:avLst/>
            </a:prstGeom>
            <a:ln w="190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Data You Need</a:t>
              </a:r>
              <a:endParaRPr lang="en-US" dirty="0"/>
            </a:p>
          </p:txBody>
        </p:sp>
        <p:sp>
          <p:nvSpPr>
            <p:cNvPr id="37" name="U-Turn Arrow 36"/>
            <p:cNvSpPr/>
            <p:nvPr/>
          </p:nvSpPr>
          <p:spPr>
            <a:xfrm>
              <a:off x="6400800" y="1219200"/>
              <a:ext cx="2057400" cy="4572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Export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3000" y="1752600"/>
            <a:ext cx="1143000" cy="914400"/>
            <a:chOff x="4953000" y="1752600"/>
            <a:chExt cx="1143000" cy="914400"/>
          </a:xfrm>
        </p:grpSpPr>
        <p:sp>
          <p:nvSpPr>
            <p:cNvPr id="46" name="TextBox 45"/>
            <p:cNvSpPr txBox="1"/>
            <p:nvPr/>
          </p:nvSpPr>
          <p:spPr>
            <a:xfrm>
              <a:off x="4953000" y="1752600"/>
              <a:ext cx="114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SQL Query</a:t>
              </a:r>
              <a:endParaRPr lang="en-US" sz="1200" dirty="0"/>
            </a:p>
          </p:txBody>
        </p:sp>
        <p:sp>
          <p:nvSpPr>
            <p:cNvPr id="34" name="Left-Right Arrow 33"/>
            <p:cNvSpPr/>
            <p:nvPr/>
          </p:nvSpPr>
          <p:spPr>
            <a:xfrm>
              <a:off x="5105400" y="2362200"/>
              <a:ext cx="838200" cy="304800"/>
            </a:xfrm>
            <a:prstGeom prst="leftRightArrow">
              <a:avLst/>
            </a:prstGeom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Join</a:t>
              </a:r>
              <a:endParaRPr lang="en-US" sz="1200" dirty="0"/>
            </a:p>
          </p:txBody>
        </p:sp>
      </p:grpSp>
      <p:sp>
        <p:nvSpPr>
          <p:cNvPr id="29" name="Flowchart: Internal Storage 28"/>
          <p:cNvSpPr/>
          <p:nvPr/>
        </p:nvSpPr>
        <p:spPr>
          <a:xfrm>
            <a:off x="3778102" y="1981200"/>
            <a:ext cx="1158240" cy="863600"/>
          </a:xfrm>
          <a:prstGeom prst="flowChartInternalStorag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Internal Storage 29"/>
          <p:cNvSpPr/>
          <p:nvPr/>
        </p:nvSpPr>
        <p:spPr>
          <a:xfrm>
            <a:off x="3854302" y="2133600"/>
            <a:ext cx="1158240" cy="863600"/>
          </a:xfrm>
          <a:prstGeom prst="flowChartInternalStorag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Subset</a:t>
            </a:r>
            <a:endParaRPr lang="en-US" dirty="0"/>
          </a:p>
        </p:txBody>
      </p:sp>
      <p:sp>
        <p:nvSpPr>
          <p:cNvPr id="33" name="Right Arrow 32"/>
          <p:cNvSpPr/>
          <p:nvPr/>
        </p:nvSpPr>
        <p:spPr>
          <a:xfrm>
            <a:off x="2177902" y="2209800"/>
            <a:ext cx="1371600" cy="381000"/>
          </a:xfrm>
          <a:prstGeom prst="right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Download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406502" y="3810000"/>
            <a:ext cx="2209800" cy="657999"/>
            <a:chOff x="2438400" y="3810000"/>
            <a:chExt cx="2209800" cy="657999"/>
          </a:xfrm>
        </p:grpSpPr>
        <p:sp>
          <p:nvSpPr>
            <p:cNvPr id="39" name="TextBox 38"/>
            <p:cNvSpPr txBox="1"/>
            <p:nvPr/>
          </p:nvSpPr>
          <p:spPr>
            <a:xfrm>
              <a:off x="2895600" y="4191000"/>
              <a:ext cx="1676400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(via </a:t>
              </a:r>
              <a:r>
                <a:rPr lang="en-US" sz="1200" dirty="0" err="1" smtClean="0"/>
                <a:t>PostgreSQL</a:t>
              </a:r>
              <a:r>
                <a:rPr lang="en-US" sz="1200" dirty="0" smtClean="0"/>
                <a:t> FDW)</a:t>
              </a:r>
              <a:endParaRPr lang="en-US" sz="1200" dirty="0"/>
            </a:p>
          </p:txBody>
        </p:sp>
        <p:sp>
          <p:nvSpPr>
            <p:cNvPr id="32" name="Left Arrow 31"/>
            <p:cNvSpPr/>
            <p:nvPr/>
          </p:nvSpPr>
          <p:spPr>
            <a:xfrm>
              <a:off x="2438400" y="3810000"/>
              <a:ext cx="2209800" cy="457200"/>
            </a:xfrm>
            <a:prstGeom prst="leftArrow">
              <a:avLst/>
            </a:prstGeom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Remote Link</a:t>
              </a:r>
              <a:endParaRPr lang="en-US" sz="1400" dirty="0"/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457200" y="216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5CA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Our Solution: PostgreSQL Remote Link*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" y="56388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Be cautious about performance: download only what you 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1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local table and </a:t>
            </a:r>
            <a:r>
              <a:rPr lang="en-US" dirty="0" err="1" smtClean="0"/>
              <a:t>item_ids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90600"/>
            <a:ext cx="7467600" cy="48737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7848600" cy="51816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l="1132" t="39461" r="40939" b="40196"/>
          <a:stretch/>
        </p:blipFill>
        <p:spPr>
          <a:xfrm>
            <a:off x="1295400" y="2057400"/>
            <a:ext cx="6324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Remote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3920"/>
            <a:ext cx="91440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3904" y="851264"/>
            <a:ext cx="1803496" cy="597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 rot="1800248">
            <a:off x="1800171" y="1300186"/>
            <a:ext cx="2133600" cy="1066799"/>
          </a:xfrm>
          <a:prstGeom prst="rightArrow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Bib Record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4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48737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Ohio State University Libraries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Columbus, Ohio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67,000 students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 million volumes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 locations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346 employees</a:t>
            </a:r>
          </a:p>
          <a:p>
            <a:r>
              <a:rPr lang="en-US" dirty="0" smtClean="0"/>
              <a:t>Sierra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only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June 2013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475 users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05" y="1807029"/>
            <a:ext cx="3338895" cy="2383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05" y="4396468"/>
            <a:ext cx="3333750" cy="476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33504" y="5029200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library.osu.edu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5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by Publication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9119" y="990600"/>
            <a:ext cx="882600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1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by Library of Congress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4214" y="1066799"/>
            <a:ext cx="8551186" cy="50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640" y="1066800"/>
            <a:ext cx="7960360" cy="510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2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Five Borrowers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128561"/>
              </p:ext>
            </p:extLst>
          </p:nvPr>
        </p:nvGraphicFramePr>
        <p:xfrm>
          <a:off x="609600" y="1219200"/>
          <a:ext cx="80010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1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the New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066800"/>
            <a:ext cx="7467600" cy="4873752"/>
          </a:xfrm>
        </p:spPr>
        <p:txBody>
          <a:bodyPr/>
          <a:lstStyle/>
          <a:p>
            <a:r>
              <a:rPr lang="en-US" dirty="0"/>
              <a:t>Provide heretofore unavailable statistics to collection </a:t>
            </a:r>
            <a:r>
              <a:rPr lang="en-US" dirty="0" smtClean="0"/>
              <a:t>strategist</a:t>
            </a:r>
          </a:p>
          <a:p>
            <a:r>
              <a:rPr lang="en-US" dirty="0" smtClean="0"/>
              <a:t>Save staff time/frustration</a:t>
            </a:r>
          </a:p>
          <a:p>
            <a:r>
              <a:rPr lang="en-US" dirty="0" smtClean="0"/>
              <a:t>Meeting deadlines more quickly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on the horizon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066800"/>
            <a:ext cx="7467600" cy="4873752"/>
          </a:xfrm>
        </p:spPr>
        <p:txBody>
          <a:bodyPr/>
          <a:lstStyle/>
          <a:p>
            <a:r>
              <a:rPr lang="en-US" dirty="0" smtClean="0"/>
              <a:t>Further web/mobile app development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  <a:p>
            <a:r>
              <a:rPr lang="en-US" dirty="0" smtClean="0"/>
              <a:t>Reporting dashboard</a:t>
            </a:r>
          </a:p>
          <a:p>
            <a:r>
              <a:rPr lang="en-US" dirty="0" smtClean="0"/>
              <a:t>Sierra API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1447799"/>
            <a:ext cx="3007360" cy="5597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60" y="2590800"/>
            <a:ext cx="3048000" cy="304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6" name="TextBox 5"/>
          <p:cNvSpPr txBox="1"/>
          <p:nvPr/>
        </p:nvSpPr>
        <p:spPr>
          <a:xfrm>
            <a:off x="381000" y="56388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*Course Reserve icon via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Caly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Poly Pomona University Library site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6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Beth Snapp (</a:t>
            </a:r>
            <a:r>
              <a:rPr lang="en-US" dirty="0" smtClean="0">
                <a:hlinkClick r:id="rId2"/>
              </a:rPr>
              <a:t>snapp.6@osu.edu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Michelle Gerry (</a:t>
            </a:r>
            <a:r>
              <a:rPr lang="en-US" dirty="0" smtClean="0">
                <a:hlinkClick r:id="rId3"/>
              </a:rPr>
              <a:t>gerry.8@osu.edu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Sue Rahnema (</a:t>
            </a:r>
            <a:r>
              <a:rPr lang="en-US" dirty="0" smtClean="0">
                <a:hlinkClick r:id="rId4"/>
              </a:rPr>
              <a:t>rahnema.3@osu.edu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For more info on technical solutions,</a:t>
            </a:r>
            <a:br>
              <a:rPr lang="en-US" dirty="0" smtClean="0"/>
            </a:br>
            <a:r>
              <a:rPr lang="en-US" dirty="0" smtClean="0"/>
              <a:t>contact Ousmane Kebe (</a:t>
            </a:r>
            <a:r>
              <a:rPr lang="en-US" dirty="0" smtClean="0">
                <a:hlinkClick r:id="rId5"/>
              </a:rPr>
              <a:t>kebe.4@osu.edu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5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14475" y="4354241"/>
            <a:ext cx="8349338" cy="1084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430" y="3142494"/>
            <a:ext cx="7772400" cy="1025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5CA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 smtClean="0"/>
              <a:t>Thank You!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15019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#1: Users &amp;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7467600" cy="4492752"/>
          </a:xfrm>
        </p:spPr>
        <p:txBody>
          <a:bodyPr/>
          <a:lstStyle/>
          <a:p>
            <a:r>
              <a:rPr lang="en-US" dirty="0" smtClean="0"/>
              <a:t>User Maintenance</a:t>
            </a:r>
          </a:p>
          <a:p>
            <a:pPr lvl="1"/>
            <a:r>
              <a:rPr lang="en-US" dirty="0" smtClean="0"/>
              <a:t>Large Number of Users </a:t>
            </a:r>
          </a:p>
          <a:p>
            <a:pPr lvl="2"/>
            <a:r>
              <a:rPr lang="en-US" dirty="0" smtClean="0"/>
              <a:t>Over 450 Individual and Shared Users</a:t>
            </a:r>
          </a:p>
          <a:p>
            <a:pPr lvl="2"/>
            <a:r>
              <a:rPr lang="en-US" dirty="0" smtClean="0"/>
              <a:t>Keeping up with change</a:t>
            </a:r>
          </a:p>
          <a:p>
            <a:pPr lvl="1"/>
            <a:r>
              <a:rPr lang="en-US" dirty="0" smtClean="0"/>
              <a:t>Maintaining Security Best Practices</a:t>
            </a:r>
          </a:p>
          <a:p>
            <a:pPr lvl="2"/>
            <a:r>
              <a:rPr lang="en-US" dirty="0" smtClean="0"/>
              <a:t>Routine IT Systems Audit</a:t>
            </a:r>
          </a:p>
          <a:p>
            <a:pPr lvl="1"/>
            <a:r>
              <a:rPr lang="en-US" dirty="0" smtClean="0"/>
              <a:t>Partnerships with Human Resources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1" y="76200"/>
            <a:ext cx="5207000" cy="6571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90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Old Way in Millennium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0"/>
            <a:ext cx="7467600" cy="4340352"/>
          </a:xfrm>
        </p:spPr>
        <p:txBody>
          <a:bodyPr/>
          <a:lstStyle/>
          <a:p>
            <a:r>
              <a:rPr lang="en-US" dirty="0" smtClean="0"/>
              <a:t>Millennium Site</a:t>
            </a:r>
          </a:p>
          <a:p>
            <a:pPr lvl="1"/>
            <a:r>
              <a:rPr lang="en-US" dirty="0" smtClean="0"/>
              <a:t>SSH client authorizations</a:t>
            </a:r>
          </a:p>
          <a:p>
            <a:r>
              <a:rPr lang="en-US" dirty="0" smtClean="0"/>
              <a:t>Problems with this method</a:t>
            </a:r>
          </a:p>
          <a:p>
            <a:pPr lvl="1"/>
            <a:r>
              <a:rPr lang="en-US" dirty="0" smtClean="0"/>
              <a:t>Lengthy process </a:t>
            </a:r>
          </a:p>
          <a:p>
            <a:pPr lvl="1"/>
            <a:r>
              <a:rPr lang="en-US" dirty="0" smtClean="0"/>
              <a:t>Difficulty comparing user permissions</a:t>
            </a:r>
          </a:p>
          <a:p>
            <a:pPr lvl="1"/>
            <a:r>
              <a:rPr lang="en-US" dirty="0"/>
              <a:t>Costly</a:t>
            </a:r>
          </a:p>
          <a:p>
            <a:pPr marL="55092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467600" cy="4873752"/>
          </a:xfrm>
        </p:spPr>
        <p:txBody>
          <a:bodyPr/>
          <a:lstStyle/>
          <a:p>
            <a:r>
              <a:rPr lang="en-US" dirty="0" smtClean="0"/>
              <a:t>Downloading a usable list</a:t>
            </a:r>
          </a:p>
          <a:p>
            <a:pPr lvl="1"/>
            <a:r>
              <a:rPr lang="en-US" dirty="0" smtClean="0"/>
              <a:t>Users </a:t>
            </a:r>
          </a:p>
          <a:p>
            <a:pPr lvl="2"/>
            <a:r>
              <a:rPr lang="en-US" dirty="0" smtClean="0"/>
              <a:t>Maintain system security</a:t>
            </a:r>
          </a:p>
          <a:p>
            <a:pPr lvl="1"/>
            <a:r>
              <a:rPr lang="en-US" dirty="0" smtClean="0"/>
              <a:t>Permissions</a:t>
            </a:r>
          </a:p>
          <a:p>
            <a:pPr lvl="2"/>
            <a:r>
              <a:rPr lang="en-US" dirty="0" smtClean="0"/>
              <a:t>Monitor restricted permissions</a:t>
            </a:r>
          </a:p>
          <a:p>
            <a:pPr lvl="2"/>
            <a:r>
              <a:rPr lang="en-US" dirty="0" smtClean="0"/>
              <a:t>Function restrictions during Fiscal Close</a:t>
            </a:r>
          </a:p>
          <a:p>
            <a:r>
              <a:rPr lang="en-US" dirty="0" smtClean="0"/>
              <a:t>Comparison of users</a:t>
            </a:r>
          </a:p>
          <a:p>
            <a:pPr lvl="1"/>
            <a:r>
              <a:rPr lang="en-US" dirty="0" smtClean="0"/>
              <a:t>Side-by-side comparison</a:t>
            </a:r>
          </a:p>
        </p:txBody>
      </p:sp>
    </p:spTree>
    <p:extLst>
      <p:ext uri="{BB962C8B-B14F-4D97-AF65-F5344CB8AC3E}">
        <p14:creationId xmlns:p14="http://schemas.microsoft.com/office/powerpoint/2010/main" val="14756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6666" t="18975" r="8975" b="12820"/>
          <a:stretch/>
        </p:blipFill>
        <p:spPr bwMode="auto">
          <a:xfrm>
            <a:off x="685800" y="161925"/>
            <a:ext cx="7086600" cy="639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887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UG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3916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IUG 2014 PPT Template</Template>
  <TotalTime>8678</TotalTime>
  <Words>927</Words>
  <Application>Microsoft Office PowerPoint</Application>
  <PresentationFormat>On-screen Show (4:3)</PresentationFormat>
  <Paragraphs>238</Paragraphs>
  <Slides>46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IUG Master</vt:lpstr>
      <vt:lpstr>PowerPoint Presentation</vt:lpstr>
      <vt:lpstr>Overview</vt:lpstr>
      <vt:lpstr>Sierra DNA</vt:lpstr>
      <vt:lpstr>Who we are</vt:lpstr>
      <vt:lpstr>Case Study #1: Users &amp; Permissions</vt:lpstr>
      <vt:lpstr>PowerPoint Presentation</vt:lpstr>
      <vt:lpstr>The Old Way in Millennium</vt:lpstr>
      <vt:lpstr>Challenges</vt:lpstr>
      <vt:lpstr>PowerPoint Presentation</vt:lpstr>
      <vt:lpstr>PowerPoint Presentation</vt:lpstr>
      <vt:lpstr>PowerPoint Presentation</vt:lpstr>
      <vt:lpstr>Solution Overview</vt:lpstr>
      <vt:lpstr>Our Solution: Web App</vt:lpstr>
      <vt:lpstr>Users</vt:lpstr>
      <vt:lpstr>User Detail</vt:lpstr>
      <vt:lpstr>Compare  Permissions</vt:lpstr>
      <vt:lpstr>Permissions</vt:lpstr>
      <vt:lpstr>Benefits of New Solution</vt:lpstr>
      <vt:lpstr>Case Study #2: Course Reserves Lookup</vt:lpstr>
      <vt:lpstr>Two Create Lists to Merge</vt:lpstr>
      <vt:lpstr>Match and merge the files on the Item ID</vt:lpstr>
      <vt:lpstr>Pivot Table after much manipulation of data</vt:lpstr>
      <vt:lpstr>Solutions Overview</vt:lpstr>
      <vt:lpstr>Our Solution: Sierra Dashboard Gadget (sql query)</vt:lpstr>
      <vt:lpstr>Our Solution: Sierra Dashboard Gadget</vt:lpstr>
      <vt:lpstr>Our Solution: Sierra Dashboard Gadget</vt:lpstr>
      <vt:lpstr>Benefits of the New Solution</vt:lpstr>
      <vt:lpstr>Case Study #3: Non-local Lending Report</vt:lpstr>
      <vt:lpstr>The Old Way in Millennium</vt:lpstr>
      <vt:lpstr>Web Management Reports – requests ONLY</vt:lpstr>
      <vt:lpstr>Character-based System</vt:lpstr>
      <vt:lpstr>FTP Transactions</vt:lpstr>
      <vt:lpstr>Match with Field Names</vt:lpstr>
      <vt:lpstr>Import into Excel</vt:lpstr>
      <vt:lpstr>PowerPoint Presentation</vt:lpstr>
      <vt:lpstr>PowerPoint Presentation</vt:lpstr>
      <vt:lpstr>PowerPoint Presentation</vt:lpstr>
      <vt:lpstr>Join local table and item_ids</vt:lpstr>
      <vt:lpstr>Our Solution: Remote Connection</vt:lpstr>
      <vt:lpstr>Reporting by Publication Date</vt:lpstr>
      <vt:lpstr>Reporting by Library of Congress Classification</vt:lpstr>
      <vt:lpstr>Top Five Borrowers</vt:lpstr>
      <vt:lpstr>Benefits of the New Solution</vt:lpstr>
      <vt:lpstr>What’s on the horizon </vt:lpstr>
      <vt:lpstr>Thank you!</vt:lpstr>
      <vt:lpstr>PowerPoint Presentation</vt:lpstr>
    </vt:vector>
  </TitlesOfParts>
  <Company>The Ohio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in Sierra</dc:title>
  <dc:creator>Rahnema, Sue</dc:creator>
  <cp:lastModifiedBy>gerry.8,Michelle</cp:lastModifiedBy>
  <cp:revision>209</cp:revision>
  <cp:lastPrinted>2014-04-23T12:39:30Z</cp:lastPrinted>
  <dcterms:created xsi:type="dcterms:W3CDTF">2013-11-06T13:39:43Z</dcterms:created>
  <dcterms:modified xsi:type="dcterms:W3CDTF">2014-05-02T17:25:33Z</dcterms:modified>
</cp:coreProperties>
</file>